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86" r:id="rId6"/>
    <p:sldId id="300" r:id="rId7"/>
    <p:sldId id="287" r:id="rId8"/>
    <p:sldId id="288" r:id="rId9"/>
    <p:sldId id="290" r:id="rId10"/>
    <p:sldId id="291" r:id="rId11"/>
    <p:sldId id="294" r:id="rId12"/>
    <p:sldId id="295" r:id="rId13"/>
    <p:sldId id="297" r:id="rId14"/>
    <p:sldId id="298" r:id="rId15"/>
    <p:sldId id="308" r:id="rId16"/>
    <p:sldId id="311" r:id="rId17"/>
    <p:sldId id="314" r:id="rId18"/>
    <p:sldId id="323" r:id="rId19"/>
    <p:sldId id="317" r:id="rId20"/>
    <p:sldId id="318" r:id="rId21"/>
    <p:sldId id="279" r:id="rId22"/>
    <p:sldId id="280" r:id="rId23"/>
    <p:sldId id="320" r:id="rId24"/>
  </p:sldIdLst>
  <p:sldSz cx="989965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E2C"/>
    <a:srgbClr val="465723"/>
    <a:srgbClr val="39471D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60"/>
  </p:normalViewPr>
  <p:slideViewPr>
    <p:cSldViewPr>
      <p:cViewPr varScale="1">
        <p:scale>
          <a:sx n="66" d="100"/>
          <a:sy n="66" d="100"/>
        </p:scale>
        <p:origin x="1260" y="60"/>
      </p:cViewPr>
      <p:guideLst>
        <p:guide orient="horz" pos="2160"/>
        <p:guide pos="3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B470-7265-476E-AEAE-B994A4C99C3B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49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004D-6DBE-467E-B9C8-3ECFC1EB98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54088" y="685800"/>
            <a:ext cx="49498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6004D-6DBE-467E-B9C8-3ECFC1EB986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3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6004D-6DBE-467E-B9C8-3ECFC1EB986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28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475" y="2130427"/>
            <a:ext cx="8414703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4948" y="3886200"/>
            <a:ext cx="692975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5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8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77247" y="274640"/>
            <a:ext cx="2227421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94984" y="274640"/>
            <a:ext cx="6517269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79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01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004" y="4406902"/>
            <a:ext cx="841470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004" y="2906713"/>
            <a:ext cx="841470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4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94982" y="1600202"/>
            <a:ext cx="437234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32322" y="1600202"/>
            <a:ext cx="437234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5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4982" y="1535113"/>
            <a:ext cx="437406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4982" y="2174875"/>
            <a:ext cx="43740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28885" y="1535113"/>
            <a:ext cx="43757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28885" y="2174875"/>
            <a:ext cx="43757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0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0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4983" y="273050"/>
            <a:ext cx="325691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0489" y="273052"/>
            <a:ext cx="55341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4983" y="1435102"/>
            <a:ext cx="325691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6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0401" y="4800600"/>
            <a:ext cx="593979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0401" y="612775"/>
            <a:ext cx="593979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0401" y="5367338"/>
            <a:ext cx="593979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94984" y="274638"/>
            <a:ext cx="890968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4984" y="1600202"/>
            <a:ext cx="890968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94982" y="6356352"/>
            <a:ext cx="23099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0EC8D-17F2-4955-98FB-8B3A05AE6EC2}" type="datetimeFigureOut">
              <a:rPr lang="es-ES" smtClean="0"/>
              <a:t>25/07/2019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382381" y="6356352"/>
            <a:ext cx="3134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094750" y="6356352"/>
            <a:ext cx="23099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tkpjkcpqd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csURJC-students/2018-tfm-Jessica-Fernandez" TargetMode="External"/><Relationship Id="rId2" Type="http://schemas.openxmlformats.org/officeDocument/2006/relationships/hyperlink" Target="https://roboticsurjc-students.github.io/2018-tfm-Jessica-Fernande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GpEEvbRpf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349425" y="2276873"/>
            <a:ext cx="6912768" cy="504056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Monitorización</a:t>
            </a:r>
            <a:r>
              <a:rPr lang="pt-BR" dirty="0"/>
              <a:t> Visual de Tráfico Rodado usando </a:t>
            </a:r>
            <a:r>
              <a:rPr lang="pt-BR" dirty="0" err="1" smtClean="0"/>
              <a:t>Deep</a:t>
            </a:r>
            <a:r>
              <a:rPr lang="pt-BR" dirty="0" smtClean="0"/>
              <a:t> Learning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936293" y="4437112"/>
            <a:ext cx="5489409" cy="1224136"/>
          </a:xfrm>
        </p:spPr>
        <p:txBody>
          <a:bodyPr>
            <a:normAutofit fontScale="77500" lnSpcReduction="20000"/>
          </a:bodyPr>
          <a:lstStyle/>
          <a:p>
            <a:endParaRPr lang="es-ES" dirty="0" smtClean="0"/>
          </a:p>
          <a:p>
            <a:r>
              <a:rPr lang="es-ES" i="1" dirty="0" smtClean="0">
                <a:solidFill>
                  <a:schemeClr val="tx1"/>
                </a:solidFill>
              </a:rPr>
              <a:t>Jessica Fernández Martínez</a:t>
            </a:r>
          </a:p>
          <a:p>
            <a:r>
              <a:rPr lang="es-ES" i="1" dirty="0" smtClean="0">
                <a:solidFill>
                  <a:schemeClr val="tx1"/>
                </a:solidFill>
              </a:rPr>
              <a:t>j.fernandezmartin@alumnos.urjc.es</a:t>
            </a:r>
            <a:endParaRPr lang="es-ES" i="1" dirty="0">
              <a:solidFill>
                <a:schemeClr val="tx1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10" y="332658"/>
            <a:ext cx="2448272" cy="108011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51" y="3493694"/>
            <a:ext cx="936104" cy="120875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45" y="3621757"/>
            <a:ext cx="1905266" cy="95263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536405" y="60212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smtClean="0">
                <a:latin typeface="+mj-lt"/>
              </a:rPr>
              <a:t>26 </a:t>
            </a:r>
            <a:r>
              <a:rPr lang="es-ES" i="1" dirty="0">
                <a:latin typeface="+mj-lt"/>
              </a:rPr>
              <a:t>de julio de 2019</a:t>
            </a:r>
          </a:p>
        </p:txBody>
      </p:sp>
    </p:spTree>
    <p:extLst>
      <p:ext uri="{BB962C8B-B14F-4D97-AF65-F5344CB8AC3E}">
        <p14:creationId xmlns:p14="http://schemas.microsoft.com/office/powerpoint/2010/main" val="5644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5025" y="2132858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Rápidas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Requiere ver la imagen una sola vez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Divide la imagen en una cuadrícula </a:t>
            </a:r>
            <a:r>
              <a:rPr lang="es-ES" sz="2400" dirty="0" err="1"/>
              <a:t>SxS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N </a:t>
            </a:r>
            <a:r>
              <a:rPr lang="es-ES" sz="2400" i="1" dirty="0" err="1"/>
              <a:t>bounding</a:t>
            </a:r>
            <a:r>
              <a:rPr lang="es-ES" sz="2400" i="1" dirty="0"/>
              <a:t> boxes </a:t>
            </a:r>
            <a:r>
              <a:rPr lang="es-ES" sz="2400" dirty="0"/>
              <a:t>en cada celda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i="1" dirty="0" smtClean="0"/>
              <a:t>Non-</a:t>
            </a:r>
            <a:r>
              <a:rPr lang="es-ES" sz="2400" i="1" dirty="0" err="1" smtClean="0"/>
              <a:t>maximum</a:t>
            </a:r>
            <a:r>
              <a:rPr lang="es-ES" sz="2400" i="1" dirty="0" smtClean="0"/>
              <a:t> </a:t>
            </a:r>
            <a:r>
              <a:rPr lang="es-ES" sz="2400" i="1" dirty="0" err="1"/>
              <a:t>supression</a:t>
            </a:r>
            <a:endParaRPr lang="es-ES" sz="2400" i="1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9/22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509325" y="1412778"/>
            <a:ext cx="2880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>
                <a:solidFill>
                  <a:srgbClr val="586E2C"/>
                </a:solidFill>
              </a:rPr>
              <a:t>Darknet</a:t>
            </a:r>
            <a:r>
              <a:rPr lang="es-ES" sz="3200" b="1" dirty="0">
                <a:solidFill>
                  <a:srgbClr val="586E2C"/>
                </a:solidFill>
              </a:rPr>
              <a:t>. Yolov3</a:t>
            </a:r>
            <a:endParaRPr lang="es-ES" dirty="0"/>
          </a:p>
        </p:txBody>
      </p:sp>
      <p:pic>
        <p:nvPicPr>
          <p:cNvPr id="1030" name="Picture 6" descr="Resultado de imagen de yolo dark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5" y="4593821"/>
            <a:ext cx="7780227" cy="212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2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10/22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04" y="1412776"/>
            <a:ext cx="7462021" cy="517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7337" y="2204864"/>
            <a:ext cx="8229600" cy="356125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100" dirty="0" smtClean="0"/>
              <a:t>Asociar vehículo </a:t>
            </a:r>
            <a:r>
              <a:rPr lang="es-ES" sz="2100" dirty="0"/>
              <a:t>actual con </a:t>
            </a:r>
            <a:r>
              <a:rPr lang="es-ES" sz="2100" dirty="0" smtClean="0"/>
              <a:t>anteriores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100" i="1" dirty="0"/>
              <a:t>Blobs</a:t>
            </a:r>
            <a:r>
              <a:rPr lang="es-ES" sz="2100" dirty="0"/>
              <a:t> nuevos en zona 2 se descartan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100" i="1" dirty="0"/>
              <a:t>Blobs</a:t>
            </a:r>
            <a:r>
              <a:rPr lang="es-ES" sz="2100" dirty="0"/>
              <a:t> en zona 2 no pueden cambiar de </a:t>
            </a:r>
            <a:endParaRPr lang="es-ES" sz="2100" dirty="0" smtClean="0"/>
          </a:p>
          <a:p>
            <a:pPr marL="0" indent="0">
              <a:buNone/>
            </a:pPr>
            <a:r>
              <a:rPr lang="es-ES" sz="2100" dirty="0"/>
              <a:t> </a:t>
            </a:r>
            <a:r>
              <a:rPr lang="es-ES" sz="2100" dirty="0" smtClean="0"/>
              <a:t>     clase</a:t>
            </a:r>
            <a:endParaRPr lang="es-ES" sz="21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100" i="1" dirty="0"/>
              <a:t>Blobs</a:t>
            </a:r>
            <a:r>
              <a:rPr lang="es-ES" sz="2100" dirty="0"/>
              <a:t> que pasan de zona 1 a 2 </a:t>
            </a:r>
            <a:r>
              <a:rPr lang="es-ES" sz="2100" dirty="0" smtClean="0"/>
              <a:t>son</a:t>
            </a:r>
          </a:p>
          <a:p>
            <a:pPr marL="0" indent="0">
              <a:buNone/>
            </a:pPr>
            <a:r>
              <a:rPr lang="es-ES" sz="2100" dirty="0"/>
              <a:t> </a:t>
            </a:r>
            <a:r>
              <a:rPr lang="es-ES" sz="2100" dirty="0" smtClean="0"/>
              <a:t>     verdaderos positivos</a:t>
            </a:r>
            <a:endParaRPr lang="es-ES" sz="21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100" dirty="0"/>
              <a:t>Si no son detectados durante 5 </a:t>
            </a:r>
            <a:endParaRPr lang="es-ES" sz="2100" dirty="0" smtClean="0"/>
          </a:p>
          <a:p>
            <a:pPr marL="0" indent="0">
              <a:buNone/>
            </a:pPr>
            <a:r>
              <a:rPr lang="es-ES" sz="2100" dirty="0"/>
              <a:t> </a:t>
            </a:r>
            <a:r>
              <a:rPr lang="es-ES" sz="2100" dirty="0" smtClean="0"/>
              <a:t>     secuencias </a:t>
            </a:r>
            <a:r>
              <a:rPr lang="es-ES" sz="2100" dirty="0"/>
              <a:t>en </a:t>
            </a:r>
            <a:r>
              <a:rPr lang="es-ES" sz="2100" dirty="0" smtClean="0"/>
              <a:t>zona </a:t>
            </a:r>
            <a:r>
              <a:rPr lang="es-ES" sz="2100" dirty="0"/>
              <a:t>1 se </a:t>
            </a:r>
            <a:r>
              <a:rPr lang="es-ES" sz="2100" dirty="0" smtClean="0"/>
              <a:t>descartan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100" dirty="0"/>
              <a:t>Vehículo</a:t>
            </a:r>
            <a:r>
              <a:rPr lang="es-ES" sz="2100" i="1" dirty="0"/>
              <a:t> </a:t>
            </a:r>
            <a:r>
              <a:rPr lang="es-ES" sz="2100" dirty="0"/>
              <a:t>situado en el final </a:t>
            </a:r>
            <a:r>
              <a:rPr lang="es-ES" sz="2100" dirty="0" smtClean="0"/>
              <a:t>se descarta</a:t>
            </a:r>
            <a:endParaRPr lang="es-ES" sz="21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100" dirty="0" smtClean="0"/>
              <a:t>Proximidad </a:t>
            </a:r>
            <a:r>
              <a:rPr lang="es-ES" sz="2100" dirty="0"/>
              <a:t>espacial y </a:t>
            </a:r>
            <a:r>
              <a:rPr lang="es-ES" sz="2100" dirty="0" smtClean="0"/>
              <a:t>KLT</a:t>
            </a:r>
            <a:endParaRPr lang="es-ES" sz="21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11/22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717577" y="1412778"/>
            <a:ext cx="4554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Seguimiento de Vehículos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865" y="2384761"/>
            <a:ext cx="4359575" cy="34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5025" y="2171999"/>
            <a:ext cx="879532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Distancia </a:t>
            </a:r>
            <a:r>
              <a:rPr lang="es-ES" sz="2200" dirty="0" err="1"/>
              <a:t>euclídea</a:t>
            </a:r>
            <a:endParaRPr lang="es-ES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Vehículo </a:t>
            </a:r>
            <a:r>
              <a:rPr lang="es-ES" sz="2200" dirty="0"/>
              <a:t>actual </a:t>
            </a:r>
            <a:r>
              <a:rPr lang="es-ES" sz="2200" dirty="0" smtClean="0"/>
              <a:t>dentro </a:t>
            </a:r>
            <a:r>
              <a:rPr lang="es-ES" sz="2200" dirty="0"/>
              <a:t>del área circular o elíptica del </a:t>
            </a:r>
            <a:r>
              <a:rPr lang="es-ES" sz="2200" dirty="0" smtClean="0"/>
              <a:t>vehículo </a:t>
            </a:r>
            <a:r>
              <a:rPr lang="es-ES" sz="2200" dirty="0"/>
              <a:t>anterior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Inicialmente </a:t>
            </a:r>
            <a:r>
              <a:rPr lang="es-ES" sz="2200" dirty="0"/>
              <a:t>el área es un círculo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Cuando tenemos información de la orientación el área es una elipse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Se emplea regresión lineal para calcular orientación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12/22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917377" y="1412878"/>
            <a:ext cx="8148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Seguimiento de Vehículos. Proximidad Espacial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01" y="4292063"/>
            <a:ext cx="7653536" cy="23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5025" y="2316015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Casos problemáticos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Se calcula en todas las secuencias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KLT piramidal (</a:t>
            </a:r>
            <a:r>
              <a:rPr lang="es-ES" sz="2400" dirty="0"/>
              <a:t>Jean-Yves </a:t>
            </a:r>
            <a:r>
              <a:rPr lang="es-ES" sz="2400" dirty="0" err="1" smtClean="0"/>
              <a:t>Bouguet</a:t>
            </a:r>
            <a:r>
              <a:rPr lang="es-ES" sz="2400" dirty="0" smtClean="0"/>
              <a:t>)</a:t>
            </a: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13/22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358645" y="1412878"/>
            <a:ext cx="532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Seguimiento de Vehículos. KLT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17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5025" y="2060850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Entrenamiento con </a:t>
            </a:r>
            <a:r>
              <a:rPr lang="es-ES" sz="2200" dirty="0" err="1"/>
              <a:t>Dataset</a:t>
            </a:r>
            <a:r>
              <a:rPr lang="es-ES" sz="2200" dirty="0"/>
              <a:t> STS </a:t>
            </a:r>
            <a:endParaRPr lang="es-ES" sz="2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Entrenamiento con imágenes de buena calidad del </a:t>
            </a:r>
            <a:r>
              <a:rPr lang="es-ES" sz="2200" dirty="0" err="1"/>
              <a:t>Dataset</a:t>
            </a:r>
            <a:r>
              <a:rPr lang="es-ES" sz="2200" dirty="0"/>
              <a:t> STS Enriquecido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303 </a:t>
            </a:r>
            <a:r>
              <a:rPr lang="es-ES" sz="2200" dirty="0"/>
              <a:t>imágenes de test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Partimos de modelos pre-entrenados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14/22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853481" y="1412878"/>
            <a:ext cx="702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Evaluación de diversas redes neuronales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79" y="4269038"/>
            <a:ext cx="9369785" cy="18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95891" y="1996078"/>
            <a:ext cx="8847331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100" dirty="0" err="1"/>
              <a:t>Dataset</a:t>
            </a:r>
            <a:r>
              <a:rPr lang="es-ES" sz="2100" dirty="0"/>
              <a:t> STS Enriquecido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100" dirty="0"/>
              <a:t>1º Entrenamiento con 6717 imágenes de buena </a:t>
            </a:r>
            <a:r>
              <a:rPr lang="es-ES" sz="2100" dirty="0" smtClean="0"/>
              <a:t>calidad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100" dirty="0"/>
              <a:t>2º Entrenamiento con 6717 imágenes de buena calidad y 1892 imágenes con malas condiciones meteorológicas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100" dirty="0"/>
              <a:t> 3º Entrenamiento con 6717 imágenes de buena calidad, 1892 imágenes con malas condiciones meteorológicas y 637 de mala calidad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2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15/22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573561" y="1451932"/>
            <a:ext cx="485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Análisis Detallado de YOLO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26" y="4279526"/>
            <a:ext cx="9131784" cy="21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5025" y="2060848"/>
            <a:ext cx="8723312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Vídeo de buena calidad (299 </a:t>
            </a:r>
            <a:r>
              <a:rPr lang="es-ES" sz="2200" dirty="0" smtClean="0"/>
              <a:t>imágenes), </a:t>
            </a:r>
            <a:r>
              <a:rPr lang="es-ES" sz="2200" dirty="0"/>
              <a:t>malas condiciones climatológicas (</a:t>
            </a:r>
            <a:r>
              <a:rPr lang="es-ES" sz="2200" dirty="0" smtClean="0"/>
              <a:t>138 imágenes) y </a:t>
            </a:r>
            <a:r>
              <a:rPr lang="es-ES" sz="2200" dirty="0"/>
              <a:t>mala calidad (</a:t>
            </a:r>
            <a:r>
              <a:rPr lang="es-ES" sz="2200" dirty="0" smtClean="0"/>
              <a:t>75 imágenes)</a:t>
            </a:r>
            <a:endParaRPr lang="es-ES" sz="22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16/22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213521" y="1451932"/>
            <a:ext cx="5726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Comparativa con </a:t>
            </a:r>
            <a:r>
              <a:rPr lang="es-ES" sz="3200" b="1" dirty="0" err="1">
                <a:solidFill>
                  <a:srgbClr val="586E2C"/>
                </a:solidFill>
              </a:rPr>
              <a:t>Traffic</a:t>
            </a:r>
            <a:r>
              <a:rPr lang="es-ES" sz="3200" b="1" dirty="0">
                <a:solidFill>
                  <a:srgbClr val="586E2C"/>
                </a:solidFill>
              </a:rPr>
              <a:t>-Monitor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349425" y="4542312"/>
            <a:ext cx="2300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i="1" dirty="0" smtClean="0"/>
              <a:t>Resultados buena calidad</a:t>
            </a:r>
            <a:endParaRPr lang="es-ES" sz="1600" i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631120" y="6453336"/>
            <a:ext cx="219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i="1" dirty="0" smtClean="0"/>
              <a:t>Resultados mala calidad</a:t>
            </a:r>
            <a:endParaRPr lang="es-ES" sz="1600" i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453881" y="4542197"/>
            <a:ext cx="3886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i="1" dirty="0" smtClean="0"/>
              <a:t>Resultados malas condiciones climatológicas</a:t>
            </a:r>
            <a:endParaRPr lang="es-ES" sz="1600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3" y="3055653"/>
            <a:ext cx="4521794" cy="15223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849" y="3055653"/>
            <a:ext cx="4463656" cy="15270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198" y="5062098"/>
            <a:ext cx="4254130" cy="14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4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5025" y="2060848"/>
            <a:ext cx="8723312" cy="3561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 smtClean="0"/>
              <a:t>               </a:t>
            </a:r>
            <a:r>
              <a:rPr lang="es-ES" sz="2400" dirty="0" smtClean="0">
                <a:hlinkClick r:id="rId2"/>
              </a:rPr>
              <a:t>https</a:t>
            </a:r>
            <a:r>
              <a:rPr lang="es-ES" sz="2400" dirty="0">
                <a:hlinkClick r:id="rId2"/>
              </a:rPr>
              <a:t>://www.youtube.com/watch?v=tkpjkcpqdCE</a:t>
            </a:r>
            <a:endParaRPr lang="es-ES" sz="2400" dirty="0"/>
          </a:p>
          <a:p>
            <a:pPr marL="0" indent="0">
              <a:buNone/>
            </a:pPr>
            <a:endParaRPr lang="es-ES" sz="22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17/22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213521" y="1451932"/>
            <a:ext cx="4738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Vídeo Smart-</a:t>
            </a:r>
            <a:r>
              <a:rPr lang="es-ES" sz="3200" b="1" dirty="0" err="1" smtClean="0">
                <a:solidFill>
                  <a:srgbClr val="586E2C"/>
                </a:solidFill>
              </a:rPr>
              <a:t>Traffic</a:t>
            </a:r>
            <a:r>
              <a:rPr lang="es-ES" sz="3200" b="1" dirty="0" smtClean="0">
                <a:solidFill>
                  <a:srgbClr val="586E2C"/>
                </a:solidFill>
              </a:rPr>
              <a:t>-Sensor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85" y="2636912"/>
            <a:ext cx="8001138" cy="37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5025" y="2204866"/>
            <a:ext cx="8229600" cy="356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18/22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205411" y="1451932"/>
            <a:ext cx="7812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Resultados por vehículo Smart-</a:t>
            </a:r>
            <a:r>
              <a:rPr lang="es-ES" sz="3200" b="1" dirty="0" err="1" smtClean="0">
                <a:solidFill>
                  <a:srgbClr val="586E2C"/>
                </a:solidFill>
              </a:rPr>
              <a:t>Traffic</a:t>
            </a:r>
            <a:r>
              <a:rPr lang="es-ES" sz="3200" b="1" dirty="0" smtClean="0">
                <a:solidFill>
                  <a:srgbClr val="586E2C"/>
                </a:solidFill>
              </a:rPr>
              <a:t>-Sensor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8" y="2679862"/>
            <a:ext cx="4326732" cy="29145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809" y="3645026"/>
            <a:ext cx="4230504" cy="194942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673290" y="5605700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Vídeo Buena Calidad</a:t>
            </a:r>
          </a:p>
        </p:txBody>
      </p:sp>
      <p:sp>
        <p:nvSpPr>
          <p:cNvPr id="14" name="CuadroTexto 13"/>
          <p:cNvSpPr txBox="1"/>
          <p:nvPr/>
        </p:nvSpPr>
        <p:spPr>
          <a:xfrm flipH="1">
            <a:off x="6245969" y="5589240"/>
            <a:ext cx="265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Vídeo Mala Calidad</a:t>
            </a:r>
          </a:p>
        </p:txBody>
      </p:sp>
    </p:spTree>
    <p:extLst>
      <p:ext uri="{BB962C8B-B14F-4D97-AF65-F5344CB8AC3E}">
        <p14:creationId xmlns:p14="http://schemas.microsoft.com/office/powerpoint/2010/main" val="13446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Introducción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Objetivos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Smart-</a:t>
            </a:r>
            <a:r>
              <a:rPr lang="es-ES" dirty="0" err="1" smtClean="0"/>
              <a:t>Traffic</a:t>
            </a:r>
            <a:r>
              <a:rPr lang="es-ES" dirty="0" smtClean="0"/>
              <a:t>-Sensor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Experimentos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Conclusiones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1/22</a:t>
            </a:r>
            <a:endParaRPr lang="es-ES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5025" y="2204866"/>
            <a:ext cx="8229600" cy="356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19/22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205411" y="1451932"/>
            <a:ext cx="7851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Comparativa con Técnicas del Estado del Arte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575" y="3955570"/>
            <a:ext cx="3516048" cy="237732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964827" y="6300028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Y. </a:t>
            </a:r>
            <a:r>
              <a:rPr lang="de-DE" i="1" dirty="0" smtClean="0"/>
              <a:t>Abdullah</a:t>
            </a:r>
            <a:r>
              <a:rPr lang="de-DE" i="1" dirty="0"/>
              <a:t> </a:t>
            </a:r>
            <a:r>
              <a:rPr lang="de-DE" i="1" dirty="0" smtClean="0"/>
              <a:t>et al. </a:t>
            </a:r>
            <a:endParaRPr lang="es-ES" i="1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857" y="3456386"/>
            <a:ext cx="3156024" cy="289458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5091138" y="6333258"/>
            <a:ext cx="353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L. </a:t>
            </a:r>
            <a:r>
              <a:rPr lang="en-US" i="1" dirty="0" smtClean="0"/>
              <a:t>Chen et al. (CNN)</a:t>
            </a:r>
            <a:endParaRPr lang="es-ES" i="1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>
          <a:xfrm>
            <a:off x="610150" y="2203520"/>
            <a:ext cx="8229600" cy="3714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s-ES" sz="2100" dirty="0"/>
              <a:t>Ricardo </a:t>
            </a:r>
            <a:r>
              <a:rPr lang="es-ES" sz="2100" dirty="0" smtClean="0"/>
              <a:t>Guerrero-</a:t>
            </a:r>
            <a:r>
              <a:rPr lang="es-ES" sz="2100" dirty="0" err="1" smtClean="0"/>
              <a:t>Gomez</a:t>
            </a:r>
            <a:r>
              <a:rPr lang="es-ES" sz="2100" dirty="0" smtClean="0"/>
              <a:t>-Olmedo et al. (</a:t>
            </a:r>
            <a:r>
              <a:rPr lang="es-ES" sz="2100" dirty="0"/>
              <a:t>filtros de </a:t>
            </a:r>
            <a:r>
              <a:rPr lang="es-ES" sz="2100" dirty="0" err="1"/>
              <a:t>Kalman</a:t>
            </a:r>
            <a:r>
              <a:rPr lang="es-ES" sz="2100" dirty="0"/>
              <a:t> y HOG) obtuvieron una precisión de 0.4872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100" dirty="0"/>
              <a:t>Albert Soto </a:t>
            </a:r>
            <a:r>
              <a:rPr lang="es-ES" sz="2100" dirty="0" smtClean="0"/>
              <a:t>usó </a:t>
            </a:r>
            <a:r>
              <a:rPr lang="es-ES" sz="2100" dirty="0"/>
              <a:t>YOLO y obtuvo una </a:t>
            </a:r>
            <a:r>
              <a:rPr lang="es-ES" sz="2100" dirty="0" smtClean="0"/>
              <a:t>precisión </a:t>
            </a:r>
            <a:r>
              <a:rPr lang="es-ES" sz="2100" dirty="0"/>
              <a:t>de 0.5893 y un </a:t>
            </a:r>
            <a:r>
              <a:rPr lang="es-ES" sz="2100" dirty="0" err="1"/>
              <a:t>recall</a:t>
            </a:r>
            <a:r>
              <a:rPr lang="es-ES" sz="2100" dirty="0"/>
              <a:t> de 0.4092</a:t>
            </a:r>
          </a:p>
        </p:txBody>
      </p:sp>
    </p:spTree>
    <p:extLst>
      <p:ext uri="{BB962C8B-B14F-4D97-AF65-F5344CB8AC3E}">
        <p14:creationId xmlns:p14="http://schemas.microsoft.com/office/powerpoint/2010/main" val="34482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29272" y="1556792"/>
            <a:ext cx="8229600" cy="44314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Se han cumplido los objetivos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/>
              <a:t>Detección con Deep </a:t>
            </a:r>
            <a:r>
              <a:rPr lang="es-ES" sz="2200" dirty="0" err="1"/>
              <a:t>Learning</a:t>
            </a:r>
            <a:r>
              <a:rPr lang="es-ES" sz="22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/>
              <a:t>Mejorar </a:t>
            </a:r>
            <a:r>
              <a:rPr lang="es-ES" sz="2200" dirty="0" err="1"/>
              <a:t>Traffic</a:t>
            </a:r>
            <a:r>
              <a:rPr lang="es-ES" sz="2200" dirty="0"/>
              <a:t>-Monitor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/>
              <a:t>7 clases: Motocicletas, Coches, Furgonetas, Autobuses, Camiones Pequeños, Camiones y Camiones Cisterna.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/>
              <a:t>Mayor robustez y diversidad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/>
              <a:t>Recopilar base de datos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Cuanta más información mayor versatilidad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El tamaño de los vehículos afecta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Clases con mayor información tienen mejores resultados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20/22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346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2819" y="2274550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Diversas perspectivas de los vehículos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Detección </a:t>
            </a:r>
            <a:r>
              <a:rPr lang="es-ES" sz="2400" dirty="0"/>
              <a:t>en condiciones nocturnas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Detectar </a:t>
            </a:r>
            <a:r>
              <a:rPr lang="es-ES" sz="2400" dirty="0"/>
              <a:t>automáticamente accidentes o situaciones  de interés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21/22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476409" y="1412776"/>
            <a:ext cx="29468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Trabajos futuros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9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Enlaces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6942" y="1772816"/>
            <a:ext cx="8037685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err="1"/>
              <a:t>Github-pages</a:t>
            </a:r>
            <a:r>
              <a:rPr lang="es-ES" sz="2400" dirty="0"/>
              <a:t>: </a:t>
            </a:r>
            <a:r>
              <a:rPr lang="es-ES" sz="2400" dirty="0">
                <a:hlinkClick r:id="rId2"/>
              </a:rPr>
              <a:t>https://roboticsurjc-students.github.io/2018-tfm-Jessica-Fernandez/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Repositorio: </a:t>
            </a:r>
            <a:r>
              <a:rPr lang="es-ES" sz="2400" dirty="0">
                <a:hlinkClick r:id="rId3"/>
              </a:rPr>
              <a:t>https://github.com/RoboticsURJC-students/2018-tfm-Jessica-Fernandez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Vídeo: </a:t>
            </a:r>
            <a:r>
              <a:rPr lang="es-ES" sz="2400" dirty="0" smtClean="0">
                <a:hlinkClick r:id="rId4"/>
              </a:rPr>
              <a:t>https</a:t>
            </a:r>
            <a:r>
              <a:rPr lang="es-ES" sz="2400" dirty="0">
                <a:hlinkClick r:id="rId4"/>
              </a:rPr>
              <a:t>://www.youtube.com/watch?v=GpEEvbRpfes</a:t>
            </a: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22/22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74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Introducción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2/22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51050" y="2105336"/>
            <a:ext cx="6255960" cy="38163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Aumento del tráfico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Mejorar seguridad vial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Mejorar rendimiento de las carreteras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Automatizar con visión artificial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Uso de cámaras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14" name="7 CuadroTexto"/>
          <p:cNvSpPr txBox="1"/>
          <p:nvPr/>
        </p:nvSpPr>
        <p:spPr>
          <a:xfrm>
            <a:off x="2213521" y="1412776"/>
            <a:ext cx="59191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Monitorización </a:t>
            </a:r>
            <a:r>
              <a:rPr lang="es-ES" sz="3200" b="1" dirty="0" smtClean="0">
                <a:solidFill>
                  <a:srgbClr val="586E2C"/>
                </a:solidFill>
              </a:rPr>
              <a:t>de Tráfico </a:t>
            </a:r>
            <a:r>
              <a:rPr lang="es-ES" sz="3200" b="1" dirty="0">
                <a:solidFill>
                  <a:srgbClr val="586E2C"/>
                </a:solidFill>
              </a:rPr>
              <a:t>Rodado</a:t>
            </a:r>
          </a:p>
          <a:p>
            <a:endParaRPr lang="es-ES" dirty="0"/>
          </a:p>
        </p:txBody>
      </p:sp>
      <p:pic>
        <p:nvPicPr>
          <p:cNvPr id="1026" name="Picture 2" descr="Resultado de imagen de license plat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875" y="4376278"/>
            <a:ext cx="3057443" cy="229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9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53479" y="1964781"/>
            <a:ext cx="8229600" cy="439157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Objetivo principal: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400" dirty="0"/>
              <a:t>Monitorizar vehículos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400" dirty="0"/>
              <a:t>Mejorar trabajo previo (</a:t>
            </a:r>
            <a:r>
              <a:rPr lang="es-ES" sz="2400" dirty="0" err="1" smtClean="0"/>
              <a:t>Traffic</a:t>
            </a:r>
            <a:r>
              <a:rPr lang="es-ES" sz="2400" dirty="0" smtClean="0"/>
              <a:t>-Monitor)</a:t>
            </a:r>
            <a:endParaRPr lang="es-ES" sz="2400" dirty="0"/>
          </a:p>
          <a:p>
            <a:pPr marL="457200" lvl="1" indent="0">
              <a:buNone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3000" dirty="0" err="1"/>
              <a:t>Subobjetivos</a:t>
            </a:r>
            <a:r>
              <a:rPr lang="es-ES" sz="30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400" dirty="0"/>
              <a:t>Uso de Deep </a:t>
            </a:r>
            <a:r>
              <a:rPr lang="es-ES" sz="2400" dirty="0" err="1"/>
              <a:t>Learning</a:t>
            </a:r>
            <a:r>
              <a:rPr lang="es-ES" sz="2400" dirty="0"/>
              <a:t> ( </a:t>
            </a:r>
            <a:r>
              <a:rPr lang="es-ES" sz="2400" dirty="0" err="1"/>
              <a:t>TensorFlow</a:t>
            </a:r>
            <a:r>
              <a:rPr lang="es-ES" sz="2400" dirty="0"/>
              <a:t>, </a:t>
            </a:r>
            <a:r>
              <a:rPr lang="es-ES" sz="2400" dirty="0" err="1"/>
              <a:t>Keras</a:t>
            </a:r>
            <a:r>
              <a:rPr lang="es-ES" sz="2400" dirty="0"/>
              <a:t> y </a:t>
            </a:r>
            <a:r>
              <a:rPr lang="es-ES" sz="2400" dirty="0" err="1"/>
              <a:t>Darknet</a:t>
            </a:r>
            <a:r>
              <a:rPr lang="es-ES" sz="24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400" dirty="0"/>
              <a:t>7 clases: coche, motocicleta, bus, furgoneta, camión, camión pequeño y camión cisterna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400" dirty="0"/>
              <a:t>Condiciones meteorológicas adversas y de mala calidad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400" dirty="0"/>
              <a:t>Recopilar base de datos 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3/22</a:t>
            </a:r>
            <a:endParaRPr lang="es-ES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4/22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581675" y="1412776"/>
            <a:ext cx="27432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Bases de Datos</a:t>
            </a:r>
          </a:p>
          <a:p>
            <a:endParaRPr lang="es-ES" dirty="0"/>
          </a:p>
        </p:txBody>
      </p:sp>
      <p:sp>
        <p:nvSpPr>
          <p:cNvPr id="11" name="2 Marcador de contenido"/>
          <p:cNvSpPr>
            <a:spLocks noGrp="1"/>
          </p:cNvSpPr>
          <p:nvPr>
            <p:ph idx="1"/>
          </p:nvPr>
        </p:nvSpPr>
        <p:spPr>
          <a:xfrm>
            <a:off x="773361" y="1988840"/>
            <a:ext cx="8229600" cy="42955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200" dirty="0" err="1"/>
              <a:t>Dataset</a:t>
            </a:r>
            <a:r>
              <a:rPr lang="es-ES" sz="2200" dirty="0"/>
              <a:t> STS: 3476 imágenes </a:t>
            </a:r>
            <a:r>
              <a:rPr lang="es-ES" sz="2200" dirty="0" smtClean="0"/>
              <a:t>de</a:t>
            </a:r>
          </a:p>
          <a:p>
            <a:pPr marL="0" indent="0">
              <a:buNone/>
            </a:pPr>
            <a:r>
              <a:rPr lang="es-ES" sz="2200" dirty="0"/>
              <a:t> </a:t>
            </a:r>
            <a:r>
              <a:rPr lang="es-ES" sz="2200" dirty="0" smtClean="0"/>
              <a:t>     buena </a:t>
            </a:r>
            <a:r>
              <a:rPr lang="es-ES" sz="2200" dirty="0"/>
              <a:t>calidad y buenas </a:t>
            </a:r>
            <a:endParaRPr lang="es-ES" sz="2200" dirty="0" smtClean="0"/>
          </a:p>
          <a:p>
            <a:pPr marL="0" indent="0">
              <a:buNone/>
            </a:pPr>
            <a:r>
              <a:rPr lang="es-ES" sz="2200" dirty="0"/>
              <a:t> </a:t>
            </a:r>
            <a:r>
              <a:rPr lang="es-ES" sz="2200" dirty="0" smtClean="0"/>
              <a:t>     condiciones meteorológicas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err="1"/>
              <a:t>Dataset</a:t>
            </a:r>
            <a:r>
              <a:rPr lang="es-ES" sz="2200" dirty="0"/>
              <a:t> STS Enriquecido: </a:t>
            </a:r>
            <a:r>
              <a:rPr lang="es-ES" sz="2200" dirty="0" smtClean="0"/>
              <a:t>9774</a:t>
            </a:r>
          </a:p>
          <a:p>
            <a:pPr marL="0" indent="0">
              <a:buNone/>
            </a:pPr>
            <a:r>
              <a:rPr lang="es-ES" sz="2200" dirty="0"/>
              <a:t> </a:t>
            </a:r>
            <a:r>
              <a:rPr lang="es-ES" sz="2200" dirty="0" smtClean="0"/>
              <a:t>    </a:t>
            </a:r>
            <a:r>
              <a:rPr lang="es-ES" sz="2200" dirty="0"/>
              <a:t>imágenes (</a:t>
            </a:r>
            <a:r>
              <a:rPr lang="es-ES" sz="2200" dirty="0" err="1"/>
              <a:t>Redouane</a:t>
            </a:r>
            <a:r>
              <a:rPr lang="es-ES" sz="2200" dirty="0"/>
              <a:t> </a:t>
            </a:r>
            <a:r>
              <a:rPr lang="es-ES" sz="2200" dirty="0" err="1" smtClean="0"/>
              <a:t>Kachach</a:t>
            </a:r>
            <a:r>
              <a:rPr lang="es-ES" sz="2200" dirty="0" smtClean="0"/>
              <a:t>, </a:t>
            </a:r>
          </a:p>
          <a:p>
            <a:pPr marL="0" indent="0">
              <a:buNone/>
            </a:pPr>
            <a:r>
              <a:rPr lang="es-ES" sz="2200" dirty="0"/>
              <a:t> </a:t>
            </a:r>
            <a:r>
              <a:rPr lang="es-ES" sz="2200" dirty="0" smtClean="0"/>
              <a:t>    GRAM </a:t>
            </a:r>
            <a:r>
              <a:rPr lang="es-ES" sz="2200" dirty="0"/>
              <a:t>Road-</a:t>
            </a:r>
            <a:r>
              <a:rPr lang="es-ES" sz="2200" dirty="0" err="1"/>
              <a:t>Traffic</a:t>
            </a:r>
            <a:r>
              <a:rPr lang="es-ES" sz="2200" dirty="0"/>
              <a:t> </a:t>
            </a:r>
            <a:r>
              <a:rPr lang="es-ES" sz="2200" dirty="0" err="1"/>
              <a:t>Monitoring</a:t>
            </a:r>
            <a:r>
              <a:rPr lang="es-ES" sz="2200" dirty="0"/>
              <a:t> </a:t>
            </a:r>
            <a:endParaRPr lang="es-ES" sz="2200" dirty="0" smtClean="0"/>
          </a:p>
          <a:p>
            <a:pPr marL="0" indent="0">
              <a:buNone/>
            </a:pPr>
            <a:r>
              <a:rPr lang="es-ES" sz="2200" dirty="0"/>
              <a:t> </a:t>
            </a:r>
            <a:r>
              <a:rPr lang="es-ES" sz="2200" dirty="0" smtClean="0"/>
              <a:t>    </a:t>
            </a:r>
            <a:r>
              <a:rPr lang="es-ES" sz="2200" dirty="0"/>
              <a:t>y cámaras en </a:t>
            </a:r>
            <a:r>
              <a:rPr lang="es-ES" sz="2200" dirty="0" smtClean="0"/>
              <a:t>abierto) </a:t>
            </a:r>
            <a:endParaRPr lang="es-ES" sz="2200" dirty="0"/>
          </a:p>
          <a:p>
            <a:pPr>
              <a:buFont typeface="Wingdings" panose="05000000000000000000" pitchFamily="2" charset="2"/>
              <a:buChar char="§"/>
            </a:pPr>
            <a:endParaRPr lang="es-ES" sz="22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57" y="2022578"/>
            <a:ext cx="4490785" cy="41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73" y="1310393"/>
            <a:ext cx="2952328" cy="552929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88777" y="2276874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Detección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Clasificación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Seguimiento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5/22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243039" y="1412776"/>
            <a:ext cx="13548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Diseño</a:t>
            </a:r>
          </a:p>
          <a:p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5453881" y="2262883"/>
            <a:ext cx="2808312" cy="217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3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3141" y="2093076"/>
            <a:ext cx="8229600" cy="42632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Soporta 3 plataformas neuronales: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 err="1"/>
              <a:t>TensorFlow</a:t>
            </a:r>
            <a:endParaRPr lang="es-E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 err="1"/>
              <a:t>Keras</a:t>
            </a:r>
            <a:endParaRPr lang="es-E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 err="1"/>
              <a:t>Darknet</a:t>
            </a:r>
            <a:r>
              <a:rPr lang="es-ES" sz="2200" dirty="0"/>
              <a:t> </a:t>
            </a:r>
          </a:p>
          <a:p>
            <a:pPr marL="0" indent="0">
              <a:buNone/>
            </a:pPr>
            <a:endParaRPr lang="es-ES" sz="2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Incorpora actualmente </a:t>
            </a:r>
            <a:r>
              <a:rPr lang="es-ES" sz="2200" dirty="0" smtClean="0"/>
              <a:t>3 </a:t>
            </a:r>
            <a:r>
              <a:rPr lang="es-ES" sz="2200" dirty="0"/>
              <a:t>modelos </a:t>
            </a:r>
            <a:endParaRPr lang="es-ES" sz="2200" dirty="0" smtClean="0"/>
          </a:p>
          <a:p>
            <a:pPr marL="0" indent="0">
              <a:buNone/>
            </a:pPr>
            <a:r>
              <a:rPr lang="es-ES" sz="2200" dirty="0"/>
              <a:t> </a:t>
            </a:r>
            <a:r>
              <a:rPr lang="es-ES" sz="2200" dirty="0" smtClean="0"/>
              <a:t>    de red: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 smtClean="0"/>
              <a:t>SSD. MobilenetV2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 smtClean="0"/>
              <a:t>SSD. VGG-16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200" dirty="0" smtClean="0"/>
              <a:t>YoloV3</a:t>
            </a:r>
          </a:p>
          <a:p>
            <a:pPr marL="457200" lvl="1" indent="0">
              <a:buNone/>
            </a:pPr>
            <a:endParaRPr lang="es-ES" sz="22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6/22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861593" y="1412776"/>
            <a:ext cx="43566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Detección y Clasificación</a:t>
            </a:r>
          </a:p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33" y="2387212"/>
            <a:ext cx="4725164" cy="37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89" y="4509119"/>
            <a:ext cx="6064462" cy="194421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7337" y="2060848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200" dirty="0" err="1"/>
              <a:t>Mobilenet</a:t>
            </a:r>
            <a:r>
              <a:rPr lang="es-ES" sz="2200" dirty="0"/>
              <a:t> V2 mapas de </a:t>
            </a:r>
            <a:r>
              <a:rPr lang="es-ES" sz="2200" dirty="0" smtClean="0"/>
              <a:t>características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err="1"/>
              <a:t>Depthwise</a:t>
            </a:r>
            <a:r>
              <a:rPr lang="es-ES" sz="2200" dirty="0"/>
              <a:t> separable </a:t>
            </a:r>
            <a:r>
              <a:rPr lang="es-ES" sz="2200" dirty="0" err="1"/>
              <a:t>convolutions</a:t>
            </a:r>
            <a:r>
              <a:rPr lang="es-ES" sz="2200" dirty="0"/>
              <a:t>:</a:t>
            </a:r>
          </a:p>
          <a:p>
            <a:pPr lvl="1"/>
            <a:r>
              <a:rPr lang="es-ES" sz="2200" dirty="0" err="1"/>
              <a:t>depthwise</a:t>
            </a:r>
            <a:r>
              <a:rPr lang="es-ES" sz="2200" dirty="0"/>
              <a:t> </a:t>
            </a:r>
            <a:r>
              <a:rPr lang="es-ES" sz="2200" dirty="0" err="1"/>
              <a:t>convolution</a:t>
            </a:r>
            <a:endParaRPr lang="es-ES" sz="2200" dirty="0"/>
          </a:p>
          <a:p>
            <a:pPr lvl="1"/>
            <a:r>
              <a:rPr lang="es-ES" sz="2200" dirty="0" err="1"/>
              <a:t>pointwise</a:t>
            </a:r>
            <a:r>
              <a:rPr lang="es-ES" sz="2200" dirty="0"/>
              <a:t> </a:t>
            </a:r>
            <a:r>
              <a:rPr lang="es-ES" sz="2200" dirty="0" err="1" smtClean="0"/>
              <a:t>convolution</a:t>
            </a:r>
            <a:r>
              <a:rPr lang="es-ES" sz="2200" dirty="0" smtClean="0"/>
              <a:t> (1x1xprofundidad)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Gran velocidad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 smtClean="0"/>
              <a:t>SSD. Diferentes </a:t>
            </a:r>
            <a:r>
              <a:rPr lang="es-ES" sz="2200" dirty="0"/>
              <a:t>escalas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200" dirty="0"/>
              <a:t>Non-</a:t>
            </a:r>
            <a:r>
              <a:rPr lang="es-ES" sz="2200" dirty="0" err="1"/>
              <a:t>maximum</a:t>
            </a:r>
            <a:r>
              <a:rPr lang="es-ES" sz="2200" dirty="0"/>
              <a:t> </a:t>
            </a:r>
            <a:r>
              <a:rPr lang="es-ES" sz="2200" dirty="0" err="1"/>
              <a:t>suppression</a:t>
            </a:r>
            <a:endParaRPr lang="es-ES" sz="2200" dirty="0"/>
          </a:p>
          <a:p>
            <a:pPr marL="0" indent="0">
              <a:buNone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7/22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17188" y="1412776"/>
            <a:ext cx="52689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>
                <a:solidFill>
                  <a:srgbClr val="586E2C"/>
                </a:solidFill>
              </a:rPr>
              <a:t>TensorFlow</a:t>
            </a:r>
            <a:r>
              <a:rPr lang="es-ES" sz="3200" b="1" dirty="0">
                <a:solidFill>
                  <a:srgbClr val="586E2C"/>
                </a:solidFill>
              </a:rPr>
              <a:t>. SSD MobilenetV2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18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337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Smart-</a:t>
            </a:r>
            <a:r>
              <a:rPr lang="es-ES" dirty="0" err="1" smtClean="0">
                <a:solidFill>
                  <a:srgbClr val="0070C0"/>
                </a:solidFill>
              </a:rPr>
              <a:t>Traffic</a:t>
            </a:r>
            <a:r>
              <a:rPr lang="es-ES" dirty="0" smtClean="0">
                <a:solidFill>
                  <a:srgbClr val="0070C0"/>
                </a:solidFill>
              </a:rPr>
              <a:t>-Sensor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5026" y="2276874"/>
            <a:ext cx="8421515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Red Base VGG-16 (13 </a:t>
            </a:r>
            <a:r>
              <a:rPr lang="es-ES" sz="2400" dirty="0" err="1"/>
              <a:t>convolucionales</a:t>
            </a:r>
            <a:r>
              <a:rPr lang="es-ES" sz="2400" dirty="0"/>
              <a:t>, 2 </a:t>
            </a:r>
            <a:r>
              <a:rPr lang="es-ES" sz="2400" dirty="0" err="1"/>
              <a:t>fully</a:t>
            </a:r>
            <a:r>
              <a:rPr lang="es-ES" sz="2400" dirty="0"/>
              <a:t> </a:t>
            </a:r>
            <a:r>
              <a:rPr lang="es-ES" sz="2400" dirty="0" err="1"/>
              <a:t>connected</a:t>
            </a:r>
            <a:r>
              <a:rPr lang="es-ES" sz="2400" dirty="0"/>
              <a:t> y 1 </a:t>
            </a:r>
            <a:r>
              <a:rPr lang="es-ES" sz="2400" dirty="0" err="1"/>
              <a:t>softmax</a:t>
            </a:r>
            <a:r>
              <a:rPr lang="es-ES" sz="24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831604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5" y="404666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49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8/22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254835" y="1412776"/>
            <a:ext cx="33511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>
                <a:solidFill>
                  <a:srgbClr val="586E2C"/>
                </a:solidFill>
              </a:rPr>
              <a:t>Keras</a:t>
            </a:r>
            <a:r>
              <a:rPr lang="es-ES" sz="3200" b="1" dirty="0">
                <a:solidFill>
                  <a:srgbClr val="586E2C"/>
                </a:solidFill>
              </a:rPr>
              <a:t>. SSD VGG-16</a:t>
            </a:r>
          </a:p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3426679"/>
            <a:ext cx="9144000" cy="2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9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2003</TotalTime>
  <Words>679</Words>
  <Application>Microsoft Office PowerPoint</Application>
  <PresentationFormat>Personalizado</PresentationFormat>
  <Paragraphs>176</Paragraphs>
  <Slides>23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Tema de Office</vt:lpstr>
      <vt:lpstr>Monitorización Visual de Tráfico Rodado usando Deep Learning</vt:lpstr>
      <vt:lpstr>Índice</vt:lpstr>
      <vt:lpstr>Introducción</vt:lpstr>
      <vt:lpstr>Objetivos</vt:lpstr>
      <vt:lpstr>Smart-Traffic-Sensor</vt:lpstr>
      <vt:lpstr>Smart-Traffic-Sensor</vt:lpstr>
      <vt:lpstr>Smart-Traffic-Sensor</vt:lpstr>
      <vt:lpstr>Smart-Traffic-Sensor</vt:lpstr>
      <vt:lpstr>Smart-Traffic-Sensor</vt:lpstr>
      <vt:lpstr>Smart-Traffic-Sensor</vt:lpstr>
      <vt:lpstr>Smart-Traffic-Sensor</vt:lpstr>
      <vt:lpstr>Smart-Traffic-Sensor</vt:lpstr>
      <vt:lpstr>Smart-Traffic-Sensor</vt:lpstr>
      <vt:lpstr>Smart-Traffic-Sensor</vt:lpstr>
      <vt:lpstr>Experimentos</vt:lpstr>
      <vt:lpstr>Experimentos</vt:lpstr>
      <vt:lpstr>Experimentos</vt:lpstr>
      <vt:lpstr>Experimentos</vt:lpstr>
      <vt:lpstr>Experimentos</vt:lpstr>
      <vt:lpstr>Experimentos</vt:lpstr>
      <vt:lpstr>Conclusiones</vt:lpstr>
      <vt:lpstr>Conclusiones</vt:lpstr>
      <vt:lpstr>Enlaces</vt:lpstr>
    </vt:vector>
  </TitlesOfParts>
  <Company>U.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jessi_3118@hotmail.com</cp:lastModifiedBy>
  <cp:revision>434</cp:revision>
  <dcterms:created xsi:type="dcterms:W3CDTF">2017-09-05T16:49:44Z</dcterms:created>
  <dcterms:modified xsi:type="dcterms:W3CDTF">2019-07-25T16:16:29Z</dcterms:modified>
</cp:coreProperties>
</file>